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54982" y="5176431"/>
            <a:ext cx="1973451" cy="127602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ABO SLMAN Alomar النسخ4" pitchFamily="2" charset="-78"/>
              </a:rPr>
              <a:t>ابتدای مطالب</a:t>
            </a:r>
            <a:endParaRPr lang="en-US" sz="2400" b="1" dirty="0">
              <a:cs typeface="ABO SLMAN Alomar النسخ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08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Up Ribbon 4"/>
          <p:cNvSpPr/>
          <p:nvPr/>
        </p:nvSpPr>
        <p:spPr>
          <a:xfrm>
            <a:off x="4271682" y="0"/>
            <a:ext cx="3971365" cy="1972235"/>
          </a:xfrm>
          <a:prstGeom prst="ellipseRibbon2">
            <a:avLst>
              <a:gd name="adj1" fmla="val 25000"/>
              <a:gd name="adj2" fmla="val 70993"/>
              <a:gd name="adj3" fmla="val 1159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فهرست </a:t>
            </a:r>
            <a:r>
              <a:rPr lang="fa-IR" sz="2400" dirty="0" smtClean="0"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مطالب(نسخه مود)</a:t>
            </a:r>
            <a:endParaRPr lang="en-US" sz="2400" dirty="0">
              <a:latin typeface="_PDMS_Saleem_QuranFont" panose="02010000000000000000" pitchFamily="2" charset="-78"/>
              <a:cs typeface="_PDMS_Saleem_QuranFont" panose="020100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03659" y="2483221"/>
            <a:ext cx="2541494" cy="11564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صفحه یک درس</a:t>
            </a:r>
            <a:r>
              <a:rPr lang="fa-IR" sz="2000" dirty="0" smtClean="0">
                <a:latin typeface="Adobe Arabic" panose="02040503050201020203" pitchFamily="18" charset="-78"/>
                <a:cs typeface="EntezareZohoor B4" panose="00000700000000000000" pitchFamily="2" charset="-78"/>
              </a:rPr>
              <a:t>3-6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47396" y="2483221"/>
            <a:ext cx="2619936" cy="11564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فعالیت یک وصفحه </a:t>
            </a:r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دودرس</a:t>
            </a:r>
            <a:r>
              <a:rPr lang="fa-IR" sz="2000" dirty="0" smtClean="0">
                <a:latin typeface="Adobe Arabic" panose="02040503050201020203" pitchFamily="18" charset="-78"/>
                <a:cs typeface="EntezareZohoor B4" panose="00000700000000000000" pitchFamily="2" charset="-78"/>
              </a:rPr>
              <a:t>7-8</a:t>
            </a:r>
            <a:endParaRPr lang="en-US" sz="2000" dirty="0">
              <a:latin typeface="Adobe Arabic" panose="02040503050201020203" pitchFamily="18" charset="-78"/>
              <a:cs typeface="EntezareZohoor B4" panose="000007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8211" y="2483222"/>
            <a:ext cx="2541494" cy="11564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فعالیت یک وصفحه سه درس</a:t>
            </a:r>
            <a:r>
              <a:rPr lang="fa-IR" sz="2000" dirty="0" smtClean="0">
                <a:latin typeface="Adobe Arabic" panose="02040503050201020203" pitchFamily="18" charset="-78"/>
                <a:cs typeface="EntezareZohoor B4" panose="00000700000000000000" pitchFamily="2" charset="-78"/>
              </a:rPr>
              <a:t>9-10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14882" y="4397190"/>
            <a:ext cx="2541494" cy="11564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صفحه </a:t>
            </a:r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چهار </a:t>
            </a:r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درس</a:t>
            </a:r>
            <a:r>
              <a:rPr lang="fa-IR" sz="2000" dirty="0" smtClean="0">
                <a:latin typeface="Adobe Arabic" panose="02040503050201020203" pitchFamily="18" charset="-78"/>
                <a:cs typeface="EntezareZohoor B4" panose="00000700000000000000" pitchFamily="2" charset="-78"/>
              </a:rPr>
              <a:t>11-12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2631141" y="4397190"/>
            <a:ext cx="2541494" cy="11564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(فعال)فعالیت </a:t>
            </a:r>
            <a:r>
              <a:rPr lang="fa-IR" sz="2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دو وصفحه چهار درس</a:t>
            </a:r>
            <a:r>
              <a:rPr lang="fa-IR" sz="2000" dirty="0" smtClean="0">
                <a:latin typeface="Adobe Arabic" panose="02040503050201020203" pitchFamily="18" charset="-78"/>
                <a:cs typeface="EntezareZohoor B4" panose="00000700000000000000" pitchFamily="2" charset="-78"/>
              </a:rPr>
              <a:t>13-17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765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4352364" y="98612"/>
            <a:ext cx="3576918" cy="1470212"/>
          </a:xfrm>
          <a:prstGeom prst="wave">
            <a:avLst>
              <a:gd name="adj1" fmla="val 6403"/>
              <a:gd name="adj2" fmla="val -163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ABO SLMAN Alomar النسخ4" pitchFamily="2" charset="-78"/>
              </a:rPr>
              <a:t>روش ميدانی</a:t>
            </a:r>
            <a:endParaRPr lang="en-US" sz="2400" b="1" dirty="0">
              <a:cs typeface="ABO SLMAN Alomar النسخ4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5753" y="1830167"/>
            <a:ext cx="987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سوال :سه مورد از ابزارهای جمع آوری اطلاعات ميدانی را نام ببريد؟</a:t>
            </a: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سوال2:پژوهشگر در روش ميدانی ناگزير است چه کند؟</a:t>
            </a:r>
            <a:endParaRPr lang="en-US" sz="2400" b="1" dirty="0">
              <a:solidFill>
                <a:srgbClr val="C00000"/>
              </a:solidFill>
              <a:cs typeface="ABO SLMAN Alomar النسخ4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4033" y="2922507"/>
            <a:ext cx="98701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cs typeface="ABO SLMAN Alomar النسخ4" pitchFamily="2" charset="-78"/>
              </a:rPr>
              <a:t>پژوهشگر در </a:t>
            </a:r>
            <a:r>
              <a:rPr lang="fa-IR" sz="2400" b="1" dirty="0" smtClean="0">
                <a:cs typeface="ABO SLMAN Alomar النسخ4" pitchFamily="2" charset="-78"/>
              </a:rPr>
              <a:t>اين </a:t>
            </a:r>
            <a:r>
              <a:rPr lang="fa-IR" sz="2400" b="1" dirty="0">
                <a:cs typeface="ABO SLMAN Alomar النسخ4" pitchFamily="2" charset="-78"/>
              </a:rPr>
              <a:t>روش برای گردآوری اطلاعات </a:t>
            </a:r>
            <a:r>
              <a:rPr lang="fa-IR" sz="2400" b="1" dirty="0" smtClean="0">
                <a:cs typeface="ABO SLMAN Alomar النسخ4" pitchFamily="2" charset="-78"/>
              </a:rPr>
              <a:t>ناگزير </a:t>
            </a:r>
            <a:r>
              <a:rPr lang="fa-IR" sz="2400" b="1" dirty="0">
                <a:cs typeface="ABO SLMAN Alomar النسخ4" pitchFamily="2" charset="-78"/>
              </a:rPr>
              <a:t>است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به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محيط بيرون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برود </a:t>
            </a:r>
            <a:r>
              <a:rPr lang="fa-IR" sz="2400" b="1" dirty="0">
                <a:cs typeface="ABO SLMAN Alomar النسخ4" pitchFamily="2" charset="-78"/>
              </a:rPr>
              <a:t>و با مراجعه به افراد </a:t>
            </a:r>
            <a:r>
              <a:rPr lang="fa-IR" sz="2400" b="1" dirty="0" smtClean="0">
                <a:cs typeface="ABO SLMAN Alomar النسخ4" pitchFamily="2" charset="-78"/>
              </a:rPr>
              <a:t>يا محيط </a:t>
            </a:r>
            <a:r>
              <a:rPr lang="fa-IR" sz="2400" b="1" dirty="0">
                <a:cs typeface="ABO SLMAN Alomar النسخ4" pitchFamily="2" charset="-78"/>
              </a:rPr>
              <a:t>و برقراری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ارتباط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مستقيم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با مکان </a:t>
            </a:r>
            <a:r>
              <a:rPr lang="fa-IR" sz="2400" b="1" dirty="0">
                <a:cs typeface="ABO SLMAN Alomar النسخ4" pitchFamily="2" charset="-78"/>
              </a:rPr>
              <a:t>مورد مطالعه به گردآوری اطلاعات بپردازد. در واقع، او </a:t>
            </a:r>
            <a:r>
              <a:rPr lang="fa-IR" sz="2400" b="1" dirty="0" smtClean="0">
                <a:cs typeface="ABO SLMAN Alomar النسخ4" pitchFamily="2" charset="-78"/>
              </a:rPr>
              <a:t>بايد </a:t>
            </a:r>
            <a:r>
              <a:rPr lang="fa-IR" sz="2400" b="1" dirty="0">
                <a:cs typeface="ABO SLMAN Alomar النسخ4" pitchFamily="2" charset="-78"/>
              </a:rPr>
              <a:t>ابزار سنجش و اطلاعاتی خود را به </a:t>
            </a:r>
            <a:r>
              <a:rPr lang="fa-IR" sz="2400" b="1" dirty="0" smtClean="0">
                <a:cs typeface="ABO SLMAN Alomar النسخ4" pitchFamily="2" charset="-78"/>
              </a:rPr>
              <a:t>ميدان </a:t>
            </a:r>
            <a:r>
              <a:rPr lang="fa-IR" sz="2400" b="1" dirty="0">
                <a:cs typeface="ABO SLMAN Alomar النسخ4" pitchFamily="2" charset="-78"/>
              </a:rPr>
              <a:t>ببرد.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پرسشنامه</a:t>
            </a:r>
            <a:r>
              <a:rPr lang="fa-IR" sz="2400" b="1" dirty="0">
                <a:cs typeface="ABO SLMAN Alomar النسخ4" pitchFamily="2" charset="-78"/>
              </a:rPr>
              <a:t>،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مصاحبه و </a:t>
            </a:r>
            <a:r>
              <a:rPr lang="fa-IR" sz="2800" b="1" dirty="0">
                <a:solidFill>
                  <a:srgbClr val="C00000"/>
                </a:solidFill>
                <a:cs typeface="ABO SLMAN Alomar النسخ4" pitchFamily="2" charset="-78"/>
              </a:rPr>
              <a:t>مشاهده</a:t>
            </a:r>
            <a:r>
              <a:rPr lang="fa-IR" sz="2400" b="1" dirty="0">
                <a:cs typeface="ABO SLMAN Alomar النسخ4" pitchFamily="2" charset="-78"/>
              </a:rPr>
              <a:t>، از جمله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ابزارهای گردآوری اطلاعات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ميدانی </a:t>
            </a:r>
            <a:r>
              <a:rPr lang="fa-IR" sz="2400" b="1" dirty="0">
                <a:cs typeface="ABO SLMAN Alomar النسخ4" pitchFamily="2" charset="-78"/>
              </a:rPr>
              <a:t>است.</a:t>
            </a:r>
          </a:p>
          <a:p>
            <a:pPr algn="ctr"/>
            <a:endParaRPr lang="en-US" sz="2400" b="1" dirty="0">
              <a:cs typeface="ABO SLMAN Alomar النسخ4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762" y="4453708"/>
            <a:ext cx="987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مثال:</a:t>
            </a:r>
            <a:r>
              <a:rPr lang="fa-IR" sz="2400" b="1" dirty="0">
                <a:cs typeface="ABO SLMAN Alomar النسخ4" pitchFamily="2" charset="-78"/>
              </a:rPr>
              <a:t>پژوهشگر با تعدادی از ساکنان </a:t>
            </a:r>
            <a:r>
              <a:rPr lang="fa-IR" sz="2400" b="1" dirty="0" smtClean="0">
                <a:cs typeface="ABO SLMAN Alomar النسخ4" pitchFamily="2" charset="-78"/>
              </a:rPr>
              <a:t>يکی </a:t>
            </a:r>
            <a:r>
              <a:rPr lang="fa-IR" sz="2400" b="1" dirty="0">
                <a:cs typeface="ABO SLMAN Alomar النسخ4" pitchFamily="2" charset="-78"/>
              </a:rPr>
              <a:t>از محله های </a:t>
            </a:r>
            <a:r>
              <a:rPr lang="fa-IR" sz="2400" b="1" dirty="0" smtClean="0">
                <a:cs typeface="ABO SLMAN Alomar النسخ4" pitchFamily="2" charset="-78"/>
              </a:rPr>
              <a:t>قديمی </a:t>
            </a:r>
            <a:r>
              <a:rPr lang="fa-IR" sz="2400" b="1" dirty="0">
                <a:cs typeface="ABO SLMAN Alomar النسخ4" pitchFamily="2" charset="-78"/>
              </a:rPr>
              <a:t>شهر کرج، مصاحبه می کند و ضمن توجّه به </a:t>
            </a:r>
            <a:r>
              <a:rPr lang="fa-IR" sz="2400" b="1" dirty="0" smtClean="0">
                <a:cs typeface="ABO SLMAN Alomar النسخ4" pitchFamily="2" charset="-78"/>
              </a:rPr>
              <a:t>تغييرات</a:t>
            </a:r>
            <a:endParaRPr lang="fa-IR" sz="2400" b="1" dirty="0">
              <a:cs typeface="ABO SLMAN Alomar النسخ4" pitchFamily="2" charset="-78"/>
            </a:endParaRPr>
          </a:p>
          <a:p>
            <a:pPr algn="ctr"/>
            <a:r>
              <a:rPr lang="fa-IR" sz="2400" b="1" dirty="0" smtClean="0">
                <a:cs typeface="ABO SLMAN Alomar النسخ4" pitchFamily="2" charset="-78"/>
              </a:rPr>
              <a:t>جمعيتی </a:t>
            </a:r>
            <a:r>
              <a:rPr lang="fa-IR" sz="2400" b="1" dirty="0">
                <a:cs typeface="ABO SLMAN Alomar النسخ4" pitchFamily="2" charset="-78"/>
              </a:rPr>
              <a:t>به بررسی علت های پنهان </a:t>
            </a:r>
            <a:r>
              <a:rPr lang="fa-IR" sz="2400" b="1" dirty="0" smtClean="0">
                <a:cs typeface="ABO SLMAN Alomar النسخ4" pitchFamily="2" charset="-78"/>
              </a:rPr>
              <a:t>تغييرات </a:t>
            </a:r>
            <a:r>
              <a:rPr lang="fa-IR" sz="2400" b="1" dirty="0">
                <a:cs typeface="ABO SLMAN Alomar النسخ4" pitchFamily="2" charset="-78"/>
              </a:rPr>
              <a:t>هم </a:t>
            </a:r>
            <a:r>
              <a:rPr lang="fa-IR" sz="2400" b="1" dirty="0" smtClean="0">
                <a:cs typeface="ABO SLMAN Alomar النسخ4" pitchFamily="2" charset="-78"/>
              </a:rPr>
              <a:t>می پردازد</a:t>
            </a:r>
            <a:r>
              <a:rPr lang="fa-IR" sz="2400" b="1" dirty="0">
                <a:cs typeface="ABO SLMAN Alomar النسخ4" pitchFamily="2" charset="-78"/>
              </a:rPr>
              <a:t>.</a:t>
            </a:r>
            <a:endParaRPr lang="en-US" sz="2400" b="1" dirty="0">
              <a:cs typeface="ABO SLMAN Alomar النسخ4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3424" y="5698088"/>
            <a:ext cx="2091359" cy="100086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ABO SLMAN Alomar النسخ4" pitchFamily="2" charset="-78"/>
              </a:rPr>
              <a:t>صفحه بعد</a:t>
            </a:r>
            <a:endParaRPr lang="en-US" sz="2800" b="1" dirty="0">
              <a:cs typeface="ABO SLMAN Alomar النسخ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585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4352364" y="98612"/>
            <a:ext cx="3576918" cy="1470212"/>
          </a:xfrm>
          <a:prstGeom prst="wave">
            <a:avLst>
              <a:gd name="adj1" fmla="val 6403"/>
              <a:gd name="adj2" fmla="val -163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ABO SLMAN Alomar النسخ4" pitchFamily="2" charset="-78"/>
              </a:rPr>
              <a:t>پردازش اطلاعات</a:t>
            </a:r>
            <a:endParaRPr lang="en-US" sz="2400" b="1" dirty="0">
              <a:cs typeface="ABO SLMAN Alomar النسخ4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5753" y="1830167"/>
            <a:ext cx="98701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سوال :پردازش اطلاعات چيست؟</a:t>
            </a:r>
          </a:p>
          <a:p>
            <a:pPr algn="ctr"/>
            <a:endParaRPr lang="fa-IR" sz="2400" b="1" dirty="0">
              <a:solidFill>
                <a:srgbClr val="C00000"/>
              </a:solidFill>
              <a:cs typeface="ABO SLMAN Alomar النسخ4" pitchFamily="2" charset="-78"/>
            </a:endParaRPr>
          </a:p>
          <a:p>
            <a:pPr algn="ctr"/>
            <a:r>
              <a:rPr lang="fa-IR" sz="2400" b="1" dirty="0">
                <a:cs typeface="ABO SLMAN Alomar النسخ4" pitchFamily="2" charset="-78"/>
              </a:rPr>
              <a:t>پس از جمع آوری، استخراج و طبقه بندی اطلاعات، مرحله پردازش </a:t>
            </a:r>
            <a:r>
              <a:rPr lang="fa-IR" sz="2400" b="1" dirty="0" smtClean="0">
                <a:cs typeface="ABO SLMAN Alomar النسخ4" pitchFamily="2" charset="-78"/>
              </a:rPr>
              <a:t>يعنی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حذف اطلاعات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غيرضروری </a:t>
            </a:r>
            <a:r>
              <a:rPr lang="fa-IR" sz="2400" b="1" dirty="0">
                <a:cs typeface="ABO SLMAN Alomar النسخ4" pitchFamily="2" charset="-78"/>
              </a:rPr>
              <a:t>و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حفظ</a:t>
            </a:r>
          </a:p>
          <a:p>
            <a:pPr algn="ctr"/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اطلاعات مرتبط با پژوهش</a:t>
            </a:r>
            <a:r>
              <a:rPr lang="fa-IR" sz="2400" b="1" dirty="0">
                <a:cs typeface="ABO SLMAN Alomar النسخ4" pitchFamily="2" charset="-78"/>
              </a:rPr>
              <a:t> و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تجزيه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و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تحليل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اطلاعات </a:t>
            </a:r>
            <a:r>
              <a:rPr lang="fa-IR" sz="2400" b="1" dirty="0">
                <a:cs typeface="ABO SLMAN Alomar النسخ4" pitchFamily="2" charset="-78"/>
              </a:rPr>
              <a:t>آغاز می شود</a:t>
            </a:r>
            <a:r>
              <a:rPr lang="fa-IR" sz="2400" b="1" dirty="0" smtClean="0">
                <a:cs typeface="ABO SLMAN Alomar النسخ4" pitchFamily="2" charset="-78"/>
              </a:rPr>
              <a:t>.</a:t>
            </a:r>
          </a:p>
          <a:p>
            <a:pPr algn="ctr"/>
            <a:endParaRPr lang="fa-IR" sz="2400" b="1" dirty="0">
              <a:cs typeface="ABO SLMAN Alomar النسخ4" pitchFamily="2" charset="-78"/>
            </a:endParaRPr>
          </a:p>
          <a:p>
            <a:pPr algn="ctr"/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مثال:</a:t>
            </a:r>
            <a:r>
              <a:rPr lang="fa-IR" sz="2400" b="1" dirty="0">
                <a:cs typeface="ABO SLMAN Alomar النسخ4" pitchFamily="2" charset="-78"/>
              </a:rPr>
              <a:t>درصد </a:t>
            </a:r>
            <a:r>
              <a:rPr lang="fa-IR" sz="2400" b="1" dirty="0" smtClean="0">
                <a:cs typeface="ABO SLMAN Alomar النسخ4" pitchFamily="2" charset="-78"/>
              </a:rPr>
              <a:t>تغييرات جمعيت </a:t>
            </a:r>
            <a:r>
              <a:rPr lang="fa-IR" sz="2400" b="1" dirty="0">
                <a:cs typeface="ABO SLMAN Alomar النسخ4" pitchFamily="2" charset="-78"/>
              </a:rPr>
              <a:t>و درصد شاغلان در </a:t>
            </a:r>
            <a:r>
              <a:rPr lang="fa-IR" sz="2400" b="1" dirty="0" smtClean="0">
                <a:cs typeface="ABO SLMAN Alomar النسخ4" pitchFamily="2" charset="-78"/>
              </a:rPr>
              <a:t>يک </a:t>
            </a:r>
            <a:r>
              <a:rPr lang="fa-IR" sz="2400" b="1" dirty="0">
                <a:cs typeface="ABO SLMAN Alomar النسخ4" pitchFamily="2" charset="-78"/>
              </a:rPr>
              <a:t>دهه در شهر کرج با استفاده از روش های آماری مورد </a:t>
            </a:r>
            <a:r>
              <a:rPr lang="fa-IR" sz="2400" b="1" dirty="0" smtClean="0">
                <a:cs typeface="ABO SLMAN Alomar النسخ4" pitchFamily="2" charset="-78"/>
              </a:rPr>
              <a:t>تجزيه</a:t>
            </a:r>
            <a:endParaRPr lang="fa-IR" sz="2400" b="1" dirty="0">
              <a:cs typeface="ABO SLMAN Alomar النسخ4" pitchFamily="2" charset="-78"/>
            </a:endParaRPr>
          </a:p>
          <a:p>
            <a:pPr algn="ctr"/>
            <a:r>
              <a:rPr lang="fa-IR" sz="2400" b="1" dirty="0">
                <a:cs typeface="ABO SLMAN Alomar النسخ4" pitchFamily="2" charset="-78"/>
              </a:rPr>
              <a:t>و </a:t>
            </a:r>
            <a:r>
              <a:rPr lang="fa-IR" sz="2400" b="1" dirty="0" smtClean="0">
                <a:cs typeface="ABO SLMAN Alomar النسخ4" pitchFamily="2" charset="-78"/>
              </a:rPr>
              <a:t>تحليل </a:t>
            </a:r>
            <a:r>
              <a:rPr lang="fa-IR" sz="2400" b="1" dirty="0">
                <a:cs typeface="ABO SLMAN Alomar النسخ4" pitchFamily="2" charset="-78"/>
              </a:rPr>
              <a:t>قرار </a:t>
            </a:r>
            <a:r>
              <a:rPr lang="fa-IR" sz="2400" b="1" dirty="0" smtClean="0">
                <a:cs typeface="ABO SLMAN Alomar النسخ4" pitchFamily="2" charset="-78"/>
              </a:rPr>
              <a:t>می گيرد</a:t>
            </a:r>
            <a:r>
              <a:rPr lang="fa-IR" sz="2400" b="1" dirty="0">
                <a:cs typeface="ABO SLMAN Alomar النسخ4" pitchFamily="2" charset="-78"/>
              </a:rPr>
              <a:t>.</a:t>
            </a:r>
          </a:p>
          <a:p>
            <a:pPr algn="ctr"/>
            <a:endParaRPr lang="fa-IR" sz="2400" b="1" dirty="0" smtClean="0">
              <a:cs typeface="ABO SLMAN Alomar النسخ4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3424" y="5698088"/>
            <a:ext cx="2091359" cy="100086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ABO SLMAN Alomar النسخ4" pitchFamily="2" charset="-78"/>
              </a:rPr>
              <a:t>صفحه بعد</a:t>
            </a:r>
            <a:endParaRPr lang="en-US" sz="2800" b="1" dirty="0">
              <a:cs typeface="ABO SLMAN Alomar النسخ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394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4320989" y="71718"/>
            <a:ext cx="3576918" cy="1470212"/>
          </a:xfrm>
          <a:prstGeom prst="wave">
            <a:avLst>
              <a:gd name="adj1" fmla="val 6403"/>
              <a:gd name="adj2" fmla="val -163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ABO SLMAN Alomar النسخ4" pitchFamily="2" charset="-78"/>
              </a:rPr>
              <a:t>نتيجه گيری وارائه پيشنهادها</a:t>
            </a:r>
            <a:endParaRPr lang="en-US" sz="2400" b="1" dirty="0">
              <a:cs typeface="ABO SLMAN Alomar النسخ4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6754" y="1856151"/>
            <a:ext cx="8892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سوال :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نتيجه گيری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وارائه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پيشنهادات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چگونه توسط پژوهشگر انجام می شود؟</a:t>
            </a:r>
          </a:p>
        </p:txBody>
      </p:sp>
      <p:sp>
        <p:nvSpPr>
          <p:cNvPr id="8" name="Rectangle 7"/>
          <p:cNvSpPr/>
          <p:nvPr/>
        </p:nvSpPr>
        <p:spPr>
          <a:xfrm>
            <a:off x="1837766" y="2392356"/>
            <a:ext cx="8892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cs typeface="ABO SLMAN Alomar النسخ4" pitchFamily="2" charset="-78"/>
              </a:rPr>
              <a:t>در مرحله آخر، پژوهشگر با </a:t>
            </a:r>
            <a:r>
              <a:rPr lang="fa-IR" sz="2400" b="1" dirty="0" smtClean="0">
                <a:cs typeface="ABO SLMAN Alomar النسخ4" pitchFamily="2" charset="-78"/>
              </a:rPr>
              <a:t>تجزيه </a:t>
            </a:r>
            <a:r>
              <a:rPr lang="fa-IR" sz="2400" b="1" dirty="0">
                <a:cs typeface="ABO SLMAN Alomar النسخ4" pitchFamily="2" charset="-78"/>
              </a:rPr>
              <a:t>و </a:t>
            </a:r>
            <a:r>
              <a:rPr lang="fa-IR" sz="2400" b="1" dirty="0" smtClean="0">
                <a:cs typeface="ABO SLMAN Alomar النسخ4" pitchFamily="2" charset="-78"/>
              </a:rPr>
              <a:t>تحليل </a:t>
            </a:r>
            <a:r>
              <a:rPr lang="fa-IR" sz="2400" b="1" dirty="0">
                <a:cs typeface="ABO SLMAN Alomar النسخ4" pitchFamily="2" charset="-78"/>
              </a:rPr>
              <a:t>اطلاعات، پاسخ مسئله پژوهش را </a:t>
            </a:r>
            <a:r>
              <a:rPr lang="fa-IR" sz="2400" b="1" dirty="0" smtClean="0">
                <a:cs typeface="ABO SLMAN Alomar النسخ4" pitchFamily="2" charset="-78"/>
              </a:rPr>
              <a:t>ميابد</a:t>
            </a:r>
            <a:r>
              <a:rPr lang="fa-IR" sz="2400" b="1" dirty="0">
                <a:cs typeface="ABO SLMAN Alomar النسخ4" pitchFamily="2" charset="-78"/>
              </a:rPr>
              <a:t>. او ضمن ارائه </a:t>
            </a:r>
            <a:r>
              <a:rPr lang="fa-IR" sz="2400" b="1" dirty="0" smtClean="0">
                <a:cs typeface="ABO SLMAN Alomar النسخ4" pitchFamily="2" charset="-78"/>
              </a:rPr>
              <a:t>دلايل </a:t>
            </a:r>
            <a:r>
              <a:rPr lang="fa-IR" sz="2400" b="1" dirty="0">
                <a:cs typeface="ABO SLMAN Alomar النسخ4" pitchFamily="2" charset="-78"/>
              </a:rPr>
              <a:t>علمی و منطقی به </a:t>
            </a:r>
            <a:r>
              <a:rPr lang="fa-IR" sz="2400" b="1" dirty="0" smtClean="0">
                <a:cs typeface="ABO SLMAN Alomar النسخ4" pitchFamily="2" charset="-78"/>
              </a:rPr>
              <a:t>تأييد يا </a:t>
            </a:r>
            <a:r>
              <a:rPr lang="fa-IR" sz="2400" b="1" dirty="0">
                <a:cs typeface="ABO SLMAN Alomar النسخ4" pitchFamily="2" charset="-78"/>
              </a:rPr>
              <a:t>رد </a:t>
            </a:r>
            <a:r>
              <a:rPr lang="fa-IR" sz="2400" b="1" dirty="0" smtClean="0">
                <a:cs typeface="ABO SLMAN Alomar النسخ4" pitchFamily="2" charset="-78"/>
              </a:rPr>
              <a:t>فرضيه يا فرضيه </a:t>
            </a:r>
            <a:r>
              <a:rPr lang="fa-IR" sz="2400" b="1" dirty="0">
                <a:cs typeface="ABO SLMAN Alomar النسخ4" pitchFamily="2" charset="-78"/>
              </a:rPr>
              <a:t>های خود می پردازد.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2954" y="3297893"/>
            <a:ext cx="88929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سوال :در صورتی که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فرضيه يک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پژوهشگر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رد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شود چرا 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نبايد </a:t>
            </a:r>
            <a:r>
              <a:rPr lang="fa-IR" sz="2400" b="1" dirty="0">
                <a:solidFill>
                  <a:srgbClr val="C00000"/>
                </a:solidFill>
                <a:cs typeface="ABO SLMAN Alomar النسخ4" pitchFamily="2" charset="-78"/>
              </a:rPr>
              <a:t>دلسردشود</a:t>
            </a:r>
            <a:r>
              <a:rPr lang="fa-IR" sz="2400" b="1" dirty="0" smtClean="0">
                <a:solidFill>
                  <a:srgbClr val="C00000"/>
                </a:solidFill>
                <a:cs typeface="ABO SLMAN Alomar النسخ4" pitchFamily="2" charset="-78"/>
              </a:rPr>
              <a:t>؟</a:t>
            </a:r>
          </a:p>
          <a:p>
            <a:pPr algn="ctr"/>
            <a:endParaRPr lang="fa-IR" sz="2400" b="1" dirty="0">
              <a:solidFill>
                <a:srgbClr val="C00000"/>
              </a:solidFill>
              <a:cs typeface="ABO SLMAN Alomar النسخ4" pitchFamily="2" charset="-78"/>
            </a:endParaRPr>
          </a:p>
          <a:p>
            <a:pPr algn="ctr"/>
            <a:r>
              <a:rPr lang="fa-IR" sz="2400" b="1" dirty="0">
                <a:cs typeface="ABO SLMAN Alomar النسخ4" pitchFamily="2" charset="-78"/>
              </a:rPr>
              <a:t>پژوهشگر </a:t>
            </a:r>
            <a:r>
              <a:rPr lang="fa-IR" sz="2400" b="1" dirty="0" smtClean="0">
                <a:cs typeface="ABO SLMAN Alomar النسخ4" pitchFamily="2" charset="-78"/>
              </a:rPr>
              <a:t>نبايد </a:t>
            </a:r>
            <a:r>
              <a:rPr lang="fa-IR" sz="2400" b="1" dirty="0">
                <a:cs typeface="ABO SLMAN Alomar النسخ4" pitchFamily="2" charset="-78"/>
              </a:rPr>
              <a:t>دلسرد شود و پژوهش خود را </a:t>
            </a:r>
            <a:r>
              <a:rPr lang="fa-IR" sz="2400" b="1" dirty="0" smtClean="0">
                <a:cs typeface="ABO SLMAN Alomar النسخ4" pitchFamily="2" charset="-78"/>
              </a:rPr>
              <a:t>بيهوده </a:t>
            </a:r>
            <a:r>
              <a:rPr lang="fa-IR" sz="2400" b="1" dirty="0">
                <a:cs typeface="ABO SLMAN Alomar النسخ4" pitchFamily="2" charset="-78"/>
              </a:rPr>
              <a:t>پندارد، </a:t>
            </a:r>
            <a:r>
              <a:rPr lang="fa-IR" sz="2400" b="1" dirty="0" smtClean="0">
                <a:cs typeface="ABO SLMAN Alomar النسخ4" pitchFamily="2" charset="-78"/>
              </a:rPr>
              <a:t>زيرا اين </a:t>
            </a:r>
            <a:r>
              <a:rPr lang="fa-IR" sz="2400" b="1" dirty="0">
                <a:cs typeface="ABO SLMAN Alomar النسخ4" pitchFamily="2" charset="-78"/>
              </a:rPr>
              <a:t>پژوهش به کسانی که با </a:t>
            </a:r>
            <a:r>
              <a:rPr lang="fa-IR" sz="2400" b="1" dirty="0" smtClean="0">
                <a:cs typeface="ABO SLMAN Alomar النسخ4" pitchFamily="2" charset="-78"/>
              </a:rPr>
              <a:t>اين </a:t>
            </a:r>
            <a:r>
              <a:rPr lang="fa-IR" sz="2400" b="1" dirty="0">
                <a:cs typeface="ABO SLMAN Alomar النسخ4" pitchFamily="2" charset="-78"/>
              </a:rPr>
              <a:t>سؤال مواجه شده اند پاسخ می دهد و از طرح دوباره آن </a:t>
            </a:r>
            <a:r>
              <a:rPr lang="fa-IR" sz="2400" b="1" dirty="0" smtClean="0">
                <a:cs typeface="ABO SLMAN Alomar النسخ4" pitchFamily="2" charset="-78"/>
              </a:rPr>
              <a:t>جلوگيری </a:t>
            </a:r>
            <a:r>
              <a:rPr lang="fa-IR" sz="2400" b="1" dirty="0">
                <a:cs typeface="ABO SLMAN Alomar النسخ4" pitchFamily="2" charset="-78"/>
              </a:rPr>
              <a:t>می کند.</a:t>
            </a:r>
          </a:p>
          <a:p>
            <a:pPr algn="ctr"/>
            <a:endParaRPr lang="fa-IR" sz="2400" b="1" dirty="0">
              <a:solidFill>
                <a:srgbClr val="C00000"/>
              </a:solidFill>
              <a:cs typeface="ABO SLMAN Alomar النسخ4" pitchFamily="2" charset="-78"/>
            </a:endParaRPr>
          </a:p>
          <a:p>
            <a:pPr algn="ctr"/>
            <a:endParaRPr lang="fa-IR" sz="2400" b="1" dirty="0">
              <a:solidFill>
                <a:srgbClr val="C00000"/>
              </a:solidFill>
              <a:cs typeface="ABO SLMAN Alomar النسخ4" pitchFamily="2" charset="-78"/>
            </a:endParaRPr>
          </a:p>
          <a:p>
            <a:pPr algn="ctr"/>
            <a:endParaRPr lang="fa-IR" sz="2400" b="1" dirty="0">
              <a:solidFill>
                <a:srgbClr val="C00000"/>
              </a:solidFill>
              <a:cs typeface="ABO SLMAN Alomar النسخ4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6118" y="5144552"/>
            <a:ext cx="9892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cs typeface="ABO SLMAN Alomar النسخ4" pitchFamily="2" charset="-78"/>
              </a:rPr>
              <a:t>مثال:نتيجه گيری</a:t>
            </a:r>
            <a:r>
              <a:rPr lang="fa-IR" sz="2400" b="1" dirty="0">
                <a:cs typeface="ABO SLMAN Alomar النسخ4" pitchFamily="2" charset="-78"/>
              </a:rPr>
              <a:t>؛ </a:t>
            </a:r>
            <a:r>
              <a:rPr lang="fa-IR" sz="2400" b="1" dirty="0" smtClean="0">
                <a:cs typeface="ABO SLMAN Alomar النسخ4" pitchFamily="2" charset="-78"/>
              </a:rPr>
              <a:t>بين </a:t>
            </a:r>
            <a:r>
              <a:rPr lang="fa-IR" sz="2400" b="1" dirty="0">
                <a:cs typeface="ABO SLMAN Alomar النسخ4" pitchFamily="2" charset="-78"/>
              </a:rPr>
              <a:t>تقاضای </a:t>
            </a:r>
            <a:r>
              <a:rPr lang="fa-IR" sz="2400" b="1" dirty="0" smtClean="0">
                <a:cs typeface="ABO SLMAN Alomar النسخ4" pitchFamily="2" charset="-78"/>
              </a:rPr>
              <a:t>نيروی </a:t>
            </a:r>
            <a:r>
              <a:rPr lang="fa-IR" sz="2400" b="1" dirty="0">
                <a:cs typeface="ABO SLMAN Alomar النسخ4" pitchFamily="2" charset="-78"/>
              </a:rPr>
              <a:t>کار در شهر کرج و جذب </a:t>
            </a:r>
            <a:r>
              <a:rPr lang="fa-IR" sz="2400" b="1" dirty="0" smtClean="0">
                <a:cs typeface="ABO SLMAN Alomar النسخ4" pitchFamily="2" charset="-78"/>
              </a:rPr>
              <a:t>جمعيت </a:t>
            </a:r>
            <a:r>
              <a:rPr lang="fa-IR" sz="2400" b="1" dirty="0">
                <a:cs typeface="ABO SLMAN Alomar النسخ4" pitchFamily="2" charset="-78"/>
              </a:rPr>
              <a:t>در آن، رابط های </a:t>
            </a:r>
            <a:r>
              <a:rPr lang="fa-IR" sz="2400" b="1" dirty="0" smtClean="0">
                <a:cs typeface="ABO SLMAN Alomar النسخ4" pitchFamily="2" charset="-78"/>
              </a:rPr>
              <a:t>مستقيم </a:t>
            </a:r>
            <a:r>
              <a:rPr lang="fa-IR" sz="2400" b="1" dirty="0">
                <a:cs typeface="ABO SLMAN Alomar النسخ4" pitchFamily="2" charset="-78"/>
              </a:rPr>
              <a:t>وجود دارد.</a:t>
            </a:r>
          </a:p>
          <a:p>
            <a:pPr algn="ctr"/>
            <a:r>
              <a:rPr lang="fa-IR" sz="2400" b="1" dirty="0" smtClean="0">
                <a:cs typeface="ABO SLMAN Alomar النسخ4" pitchFamily="2" charset="-78"/>
              </a:rPr>
              <a:t>پيشنهاد</a:t>
            </a:r>
            <a:r>
              <a:rPr lang="fa-IR" sz="2400" b="1" dirty="0">
                <a:cs typeface="ABO SLMAN Alomar النسخ4" pitchFamily="2" charset="-78"/>
              </a:rPr>
              <a:t>: با توجه به </a:t>
            </a:r>
            <a:r>
              <a:rPr lang="fa-IR" sz="2400" b="1" dirty="0" smtClean="0">
                <a:cs typeface="ABO SLMAN Alomar النسخ4" pitchFamily="2" charset="-78"/>
              </a:rPr>
              <a:t>قابليت </a:t>
            </a:r>
            <a:r>
              <a:rPr lang="fa-IR" sz="2400" b="1" dirty="0">
                <a:cs typeface="ABO SLMAN Alomar النسخ4" pitchFamily="2" charset="-78"/>
              </a:rPr>
              <a:t>های </a:t>
            </a:r>
            <a:r>
              <a:rPr lang="fa-IR" sz="2400" b="1" dirty="0" smtClean="0">
                <a:cs typeface="ABO SLMAN Alomar النسخ4" pitchFamily="2" charset="-78"/>
              </a:rPr>
              <a:t>جغرافيايی </a:t>
            </a:r>
            <a:r>
              <a:rPr lang="fa-IR" sz="2400" b="1" dirty="0">
                <a:cs typeface="ABO SLMAN Alomar النسخ4" pitchFamily="2" charset="-78"/>
              </a:rPr>
              <a:t>شهرهای اطراف، </a:t>
            </a:r>
            <a:r>
              <a:rPr lang="fa-IR" sz="2400" b="1" dirty="0" smtClean="0">
                <a:cs typeface="ABO SLMAN Alomar النسخ4" pitchFamily="2" charset="-78"/>
              </a:rPr>
              <a:t>صنايع </a:t>
            </a:r>
            <a:r>
              <a:rPr lang="fa-IR" sz="2400" b="1" dirty="0">
                <a:cs typeface="ABO SLMAN Alomar النسخ4" pitchFamily="2" charset="-78"/>
              </a:rPr>
              <a:t>کوچک در آنجا </a:t>
            </a:r>
            <a:r>
              <a:rPr lang="fa-IR" sz="2400" b="1" dirty="0" smtClean="0">
                <a:cs typeface="ABO SLMAN Alomar النسخ4" pitchFamily="2" charset="-78"/>
              </a:rPr>
              <a:t>ايجاد </a:t>
            </a:r>
            <a:r>
              <a:rPr lang="fa-IR" sz="2400" b="1" dirty="0">
                <a:cs typeface="ABO SLMAN Alomar النسخ4" pitchFamily="2" charset="-78"/>
              </a:rPr>
              <a:t>شود.</a:t>
            </a:r>
          </a:p>
        </p:txBody>
      </p:sp>
    </p:spTree>
    <p:extLst>
      <p:ext uri="{BB962C8B-B14F-4D97-AF65-F5344CB8AC3E}">
        <p14:creationId xmlns:p14="http://schemas.microsoft.com/office/powerpoint/2010/main" val="211143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Up Ribbon 5"/>
          <p:cNvSpPr/>
          <p:nvPr/>
        </p:nvSpPr>
        <p:spPr>
          <a:xfrm>
            <a:off x="4253358" y="121024"/>
            <a:ext cx="3680146" cy="1289634"/>
          </a:xfrm>
          <a:prstGeom prst="ellipseRibbon2">
            <a:avLst>
              <a:gd name="adj1" fmla="val 25000"/>
              <a:gd name="adj2" fmla="val 74119"/>
              <a:gd name="adj3" fmla="val 125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پاسخ فعالیت</a:t>
            </a:r>
            <a:r>
              <a:rPr lang="fa-I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8955"/>
              </p:ext>
            </p:extLst>
          </p:nvPr>
        </p:nvGraphicFramePr>
        <p:xfrm>
          <a:off x="1098199" y="1500812"/>
          <a:ext cx="10076780" cy="5259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27192">
                  <a:extLst>
                    <a:ext uri="{9D8B030D-6E8A-4147-A177-3AD203B41FA5}">
                      <a16:colId xmlns:a16="http://schemas.microsoft.com/office/drawing/2014/main" val="2900819620"/>
                    </a:ext>
                  </a:extLst>
                </a:gridCol>
                <a:gridCol w="3249588">
                  <a:extLst>
                    <a:ext uri="{9D8B030D-6E8A-4147-A177-3AD203B41FA5}">
                      <a16:colId xmlns:a16="http://schemas.microsoft.com/office/drawing/2014/main" val="1827101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ABO SLMAN Alomar النسخ4" pitchFamily="2" charset="-78"/>
                        </a:rPr>
                        <a:t>نمونه</a:t>
                      </a:r>
                      <a:endParaRPr lang="en-US" sz="2400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ABO SLMAN Alomar النسخ4" pitchFamily="2" charset="-78"/>
                        </a:rPr>
                        <a:t>مراحل</a:t>
                      </a:r>
                      <a:endParaRPr lang="en-US" sz="2400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2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ABO SLMAN Alomar النسخ4" pitchFamily="2" charset="-78"/>
                        </a:rPr>
                        <a:t>چرا درايران مشکل کم آبی وجوددارد؟</a:t>
                      </a:r>
                    </a:p>
                    <a:p>
                      <a:pPr algn="ctr"/>
                      <a:endParaRPr lang="en-US" sz="2400" b="1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solidFill>
                            <a:schemeClr val="bg1"/>
                          </a:solidFill>
                          <a:cs typeface="ABO SLMAN Alomar النسخ4" pitchFamily="2" charset="-78"/>
                        </a:rPr>
                        <a:t>سوال پژوهش</a:t>
                      </a:r>
                      <a:endParaRPr lang="en-US" sz="2400" b="1" dirty="0">
                        <a:solidFill>
                          <a:schemeClr val="bg1"/>
                        </a:solidFill>
                        <a:cs typeface="ABO SLMAN Alomar النسخ4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4002"/>
                  </a:ext>
                </a:extLst>
              </a:tr>
              <a:tr h="141883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ABO SLMAN Alomar النسخ4" pitchFamily="2" charset="-78"/>
                        </a:rPr>
                        <a:t>1-توسعه بی رويه کشاورزی و صنعت نقش دارد-2-عدم مديريت ويامديريت غلط منابع آب توسط دولت نقش مهمی دارد3-افزايش جمعيت درنقاط مختلف کشورموثراست-4-مردم آب را به شدت هدرمی دهند4–کاهش بارندگی و افزایش خشک سالی و....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ABO SLMAN Alomar النسخ4" pitchFamily="2" charset="-78"/>
                        </a:rPr>
                        <a:t>فرضيه</a:t>
                      </a:r>
                      <a:r>
                        <a:rPr lang="fa-IR" sz="2400" b="1" baseline="0" dirty="0" smtClean="0">
                          <a:cs typeface="ABO SLMAN Alomar النسخ4" pitchFamily="2" charset="-78"/>
                        </a:rPr>
                        <a:t> پژوهش</a:t>
                      </a:r>
                      <a:endParaRPr lang="en-US" sz="2400" b="1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27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cs typeface="ABO SLMAN Alomar النسخ4" pitchFamily="2" charset="-78"/>
                        </a:rPr>
                        <a:t>جمع آوری اطلاعات از طريق روش کتابخانه ای و ميدانی</a:t>
                      </a:r>
                      <a:r>
                        <a:rPr lang="fa-IR" sz="2400" dirty="0" smtClean="0"/>
                        <a:t>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ABO SLMAN Alomar النسخ4" pitchFamily="2" charset="-78"/>
                        </a:rPr>
                        <a:t>جمع آوری اطلاعات</a:t>
                      </a:r>
                      <a:endParaRPr lang="en-US" sz="2400" b="1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53827"/>
                  </a:ext>
                </a:extLst>
              </a:tr>
              <a:tr h="502597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cs typeface="ABO SLMAN Alomar النسخ4" pitchFamily="2" charset="-78"/>
                        </a:rPr>
                        <a:t>ازميان فرضيه های پيشنهادی ،عدم مديريت آب توسط دولت انتخاب می شود چون نقش بيشتری دروقوع مشکل کم آبی درکشوردارد دارد.</a:t>
                      </a:r>
                    </a:p>
                    <a:p>
                      <a:pPr algn="ctr"/>
                      <a:endParaRPr lang="en-US" sz="1800" b="1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ABO SLMAN Alomar النسخ4" pitchFamily="2" charset="-78"/>
                        </a:rPr>
                        <a:t>پردازش اطلاعات</a:t>
                      </a:r>
                      <a:endParaRPr lang="en-US" sz="2400" b="1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764731"/>
                  </a:ext>
                </a:extLst>
              </a:tr>
              <a:tr h="634106"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ABO SLMAN Alomar النسخ4" pitchFamily="2" charset="-78"/>
                        </a:rPr>
                        <a:t>مشکل اصلی علت کم آبی درکشوربه دليل وجود مديريت ناصحيح منابع آب کشورتوسط دولت است.</a:t>
                      </a:r>
                    </a:p>
                    <a:p>
                      <a:pPr algn="ctr"/>
                      <a:r>
                        <a:rPr lang="fa-IR" sz="1600" b="1" dirty="0" smtClean="0">
                          <a:cs typeface="ABO SLMAN Alomar النسخ4" pitchFamily="2" charset="-78"/>
                        </a:rPr>
                        <a:t>مانند احداث سدهای زياد و خشک کردن رودها.</a:t>
                      </a:r>
                    </a:p>
                    <a:p>
                      <a:pPr algn="ctr"/>
                      <a:r>
                        <a:rPr lang="fa-IR" sz="1600" b="1" dirty="0" smtClean="0">
                          <a:cs typeface="ABO SLMAN Alomar النسخ4" pitchFamily="2" charset="-78"/>
                        </a:rPr>
                        <a:t>بايد</a:t>
                      </a:r>
                      <a:r>
                        <a:rPr lang="fa-IR" sz="1600" b="1" baseline="0" dirty="0" smtClean="0">
                          <a:cs typeface="ABO SLMAN Alomar النسخ4" pitchFamily="2" charset="-78"/>
                        </a:rPr>
                        <a:t> جلوی سد سازی بی رويه گرفته شودو آب در بخش های مختلف مثل کشاورزی وصنعت به خوبی تقسيم شود.</a:t>
                      </a:r>
                      <a:endParaRPr lang="fa-IR" sz="1600" b="1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ABO SLMAN Alomar النسخ4" pitchFamily="2" charset="-78"/>
                        </a:rPr>
                        <a:t>نتيجه گيری و ارائه</a:t>
                      </a:r>
                      <a:r>
                        <a:rPr lang="fa-IR" sz="2400" b="1" baseline="0" dirty="0" smtClean="0">
                          <a:cs typeface="ABO SLMAN Alomar النسخ4" pitchFamily="2" charset="-78"/>
                        </a:rPr>
                        <a:t> پيشنهاد ها</a:t>
                      </a:r>
                      <a:endParaRPr lang="en-US" sz="2400" b="1" dirty="0">
                        <a:cs typeface="ABO SLMAN Alomar النسخ4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5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36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Up Ribbon 3"/>
          <p:cNvSpPr/>
          <p:nvPr/>
        </p:nvSpPr>
        <p:spPr>
          <a:xfrm>
            <a:off x="228601" y="394448"/>
            <a:ext cx="11667564" cy="5719482"/>
          </a:xfrm>
          <a:prstGeom prst="ellipseRibbon2">
            <a:avLst>
              <a:gd name="adj1" fmla="val 24679"/>
              <a:gd name="adj2" fmla="val 71987"/>
              <a:gd name="adj3" fmla="val 5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500" dirty="0" smtClean="0">
                <a:cs typeface="ABO SLMAN Alomar النسخ4" pitchFamily="2" charset="-78"/>
              </a:rPr>
              <a:t>پايان</a:t>
            </a:r>
            <a:endParaRPr lang="en-US" sz="14500" dirty="0">
              <a:cs typeface="ABO SLMAN Alomar النسخ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37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1914</TotalTime>
  <Words>499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_PDMS_Saleem_QuranFont</vt:lpstr>
      <vt:lpstr>ABO SLMAN Alomar النسخ4</vt:lpstr>
      <vt:lpstr>Adobe Arabic</vt:lpstr>
      <vt:lpstr>Century Gothic</vt:lpstr>
      <vt:lpstr>EntezareZohoor B4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salar heydar</dc:creator>
  <cp:lastModifiedBy>salar heydar</cp:lastModifiedBy>
  <cp:revision>43</cp:revision>
  <dcterms:created xsi:type="dcterms:W3CDTF">2019-10-11T11:01:38Z</dcterms:created>
  <dcterms:modified xsi:type="dcterms:W3CDTF">2019-10-17T12:38:06Z</dcterms:modified>
</cp:coreProperties>
</file>